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4" r:id="rId14"/>
    <p:sldId id="268" r:id="rId15"/>
    <p:sldId id="269" r:id="rId16"/>
    <p:sldId id="270" r:id="rId17"/>
    <p:sldId id="271" r:id="rId18"/>
    <p:sldId id="275" r:id="rId19"/>
    <p:sldId id="276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1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8/14/16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tale of two enrichments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C. Titus brown</a:t>
            </a:r>
          </a:p>
          <a:p>
            <a:r>
              <a:rPr lang="en-US" dirty="0" smtClean="0"/>
              <a:t>Microbial diversity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3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step: can we isolate?</a:t>
            </a:r>
            <a:br>
              <a:rPr lang="en-US" dirty="0" smtClean="0"/>
            </a:br>
            <a:r>
              <a:rPr lang="en-US" sz="2400" dirty="0" smtClean="0"/>
              <a:t>I now have nitrate-dependent heterotrophs, not sulfur-oxidizing autotrophs. Oh well. Something’s growing! Onward!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Questions:</a:t>
            </a:r>
          </a:p>
          <a:p>
            <a:endParaRPr lang="en-US" dirty="0" smtClean="0"/>
          </a:p>
          <a:p>
            <a:r>
              <a:rPr lang="en-US" dirty="0" smtClean="0"/>
              <a:t>Can we grow colonies on solid media, anaerobically or aerobically?</a:t>
            </a:r>
          </a:p>
          <a:p>
            <a:endParaRPr lang="en-US" dirty="0" smtClean="0"/>
          </a:p>
          <a:p>
            <a:r>
              <a:rPr lang="en-US" dirty="0" smtClean="0"/>
              <a:t>Can we “pull a Dianne” and grow this </a:t>
            </a:r>
            <a:r>
              <a:rPr lang="en-US" i="1" dirty="0" smtClean="0"/>
              <a:t>aerobically </a:t>
            </a:r>
            <a:r>
              <a:rPr lang="en-US" dirty="0" smtClean="0"/>
              <a:t>on LB and then transfer back to anaerobic BB+(nitrate/acetate) media, </a:t>
            </a:r>
            <a:r>
              <a:rPr lang="en-US" dirty="0" err="1" smtClean="0"/>
              <a:t>etc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42156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step: can we isolate?</a:t>
            </a:r>
            <a:br>
              <a:rPr lang="en-US" dirty="0" smtClean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Questions:</a:t>
            </a:r>
          </a:p>
          <a:p>
            <a:endParaRPr lang="en-US" dirty="0" smtClean="0"/>
          </a:p>
          <a:p>
            <a:r>
              <a:rPr lang="en-US" dirty="0" smtClean="0"/>
              <a:t>Can we grow colonies on solid media, anaerobically or aerobically?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FF00"/>
                </a:solidFill>
              </a:rPr>
              <a:t>YES!</a:t>
            </a:r>
          </a:p>
          <a:p>
            <a:r>
              <a:rPr lang="en-US" dirty="0" smtClean="0"/>
              <a:t>Can we “pull a Dianne” and grow this </a:t>
            </a:r>
            <a:r>
              <a:rPr lang="en-US" i="1" dirty="0" smtClean="0"/>
              <a:t>aerobically </a:t>
            </a:r>
            <a:r>
              <a:rPr lang="en-US" dirty="0" smtClean="0"/>
              <a:t>on LB and then transfer back to anaerobic BB+(nitrate/acetate) media, </a:t>
            </a:r>
            <a:r>
              <a:rPr lang="en-US" dirty="0" err="1" smtClean="0"/>
              <a:t>etc</a:t>
            </a:r>
            <a:r>
              <a:rPr lang="en-US" dirty="0" smtClean="0"/>
              <a:t>?</a:t>
            </a:r>
          </a:p>
          <a:p>
            <a:pPr marL="0" indent="0" algn="ctr">
              <a:buNone/>
            </a:pPr>
            <a:endParaRPr lang="en-US" b="1" dirty="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FF00"/>
                </a:solidFill>
              </a:rPr>
              <a:t>YES!!!</a:t>
            </a:r>
            <a:endParaRPr lang="en-US" b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16"/>
          <a:stretch/>
        </p:blipFill>
        <p:spPr>
          <a:xfrm rot="5400000">
            <a:off x="7302930" y="3501477"/>
            <a:ext cx="1651000" cy="38428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5075" y="4822734"/>
            <a:ext cx="36535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BB liquid (enrichment x 4) -&gt;</a:t>
            </a:r>
          </a:p>
          <a:p>
            <a:r>
              <a:rPr lang="en-US" dirty="0" smtClean="0"/>
              <a:t>LB plate (colonies) -&gt;</a:t>
            </a:r>
          </a:p>
          <a:p>
            <a:r>
              <a:rPr lang="en-US" dirty="0" smtClean="0"/>
              <a:t>BB liquid (from single colony) -&gt;</a:t>
            </a:r>
          </a:p>
          <a:p>
            <a:r>
              <a:rPr lang="en-US" dirty="0" smtClean="0"/>
              <a:t>LB 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4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step: can we isolate?</a:t>
            </a:r>
            <a:br>
              <a:rPr lang="en-US" dirty="0" smtClean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Questions:</a:t>
            </a:r>
          </a:p>
          <a:p>
            <a:endParaRPr lang="en-US" dirty="0" smtClean="0"/>
          </a:p>
          <a:p>
            <a:r>
              <a:rPr lang="en-US" strike="sngStrike" dirty="0" smtClean="0"/>
              <a:t>Can we grow colonies on solid media, anaerobically or aerobically?</a:t>
            </a:r>
          </a:p>
          <a:p>
            <a:pPr marL="0" indent="0" algn="ctr">
              <a:buNone/>
            </a:pPr>
            <a:r>
              <a:rPr lang="en-US" b="1" strike="sngStrike" dirty="0" smtClean="0"/>
              <a:t>YES!</a:t>
            </a:r>
          </a:p>
          <a:p>
            <a:r>
              <a:rPr lang="en-US" dirty="0" smtClean="0"/>
              <a:t>Can we “pull a Dianne” and grow this </a:t>
            </a:r>
            <a:r>
              <a:rPr lang="en-US" i="1" dirty="0" smtClean="0"/>
              <a:t>aerobically </a:t>
            </a:r>
            <a:r>
              <a:rPr lang="en-US" dirty="0" smtClean="0"/>
              <a:t>on LB and then transfer back to anaerobic BB+(nitrate/acetate) media, </a:t>
            </a:r>
            <a:r>
              <a:rPr lang="en-US" dirty="0" err="1" smtClean="0"/>
              <a:t>etc</a:t>
            </a:r>
            <a:r>
              <a:rPr lang="en-US" dirty="0" smtClean="0"/>
              <a:t>?</a:t>
            </a:r>
          </a:p>
          <a:p>
            <a:pPr marL="0" indent="0" algn="ctr">
              <a:buNone/>
            </a:pPr>
            <a:endParaRPr lang="en-US" b="1" dirty="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FF00"/>
                </a:solidFill>
              </a:rPr>
              <a:t>YES!!!</a:t>
            </a:r>
            <a:endParaRPr lang="en-US" b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16"/>
          <a:stretch/>
        </p:blipFill>
        <p:spPr>
          <a:xfrm rot="5400000">
            <a:off x="7302930" y="3501477"/>
            <a:ext cx="1651000" cy="38428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5075" y="4822734"/>
            <a:ext cx="36535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BB liquid (enrichment) -&gt;</a:t>
            </a:r>
          </a:p>
          <a:p>
            <a:r>
              <a:rPr lang="en-US" dirty="0" smtClean="0"/>
              <a:t>LB plate (colonies) -&gt;</a:t>
            </a:r>
          </a:p>
          <a:p>
            <a:r>
              <a:rPr lang="en-US" dirty="0" smtClean="0"/>
              <a:t>BB liquid (from single colony) -&gt;</a:t>
            </a:r>
          </a:p>
          <a:p>
            <a:r>
              <a:rPr lang="en-US" dirty="0" smtClean="0"/>
              <a:t>LB plate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8717" y="6263403"/>
            <a:ext cx="421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Isolates: 16-4-MP-CTB-34, 36, and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53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story so far: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 have 3 isolates (all originally from Trunk River) that exhibit rapid nitrate and acetate dependent anaerobic growth in brackish media (BB) at 30 deg.</a:t>
            </a:r>
          </a:p>
          <a:p>
            <a:endParaRPr lang="en-US" dirty="0" smtClean="0"/>
          </a:p>
          <a:p>
            <a:r>
              <a:rPr lang="en-US" dirty="0" smtClean="0"/>
              <a:t>Each of these isolates also grows aerobically on LB plates at 30 </a:t>
            </a:r>
            <a:r>
              <a:rPr lang="en-US" dirty="0" err="1" smtClean="0"/>
              <a:t>deg</a:t>
            </a:r>
            <a:r>
              <a:rPr lang="en-US" dirty="0" smtClean="0"/>
              <a:t> (in total, 7/8 of LB colonies grew when transferred back to BB+NA).</a:t>
            </a:r>
          </a:p>
          <a:p>
            <a:endParaRPr lang="en-US" dirty="0"/>
          </a:p>
          <a:p>
            <a:r>
              <a:rPr lang="en-US" dirty="0" smtClean="0"/>
              <a:t>Questions!</a:t>
            </a:r>
          </a:p>
          <a:p>
            <a:pPr lvl="1"/>
            <a:r>
              <a:rPr lang="en-US" dirty="0" smtClean="0"/>
              <a:t>What are they taxonomically?</a:t>
            </a:r>
          </a:p>
          <a:p>
            <a:pPr lvl="1"/>
            <a:r>
              <a:rPr lang="en-US" dirty="0" smtClean="0"/>
              <a:t>What do they look like?</a:t>
            </a:r>
          </a:p>
          <a:p>
            <a:pPr lvl="1"/>
            <a:r>
              <a:rPr lang="en-US" dirty="0" smtClean="0"/>
              <a:t>What can we discover about their metabolism?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70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they look like?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294" y="2052638"/>
            <a:ext cx="5577188" cy="4195762"/>
          </a:xfrm>
        </p:spPr>
      </p:pic>
    </p:spTree>
    <p:extLst>
      <p:ext uri="{BB962C8B-B14F-4D97-AF65-F5344CB8AC3E}">
        <p14:creationId xmlns:p14="http://schemas.microsoft.com/office/powerpoint/2010/main" val="1286358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Video!</a:t>
            </a:r>
            <a:endParaRPr lang="en-US" dirty="0"/>
          </a:p>
        </p:txBody>
      </p:sp>
      <p:pic>
        <p:nvPicPr>
          <p:cNvPr id="6" name="movie-colony3-spirilla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1900" y="1258964"/>
            <a:ext cx="7199313" cy="4798936"/>
          </a:xfrm>
        </p:spPr>
      </p:pic>
    </p:spTree>
    <p:extLst>
      <p:ext uri="{BB962C8B-B14F-4D97-AF65-F5344CB8AC3E}">
        <p14:creationId xmlns:p14="http://schemas.microsoft.com/office/powerpoint/2010/main" val="76662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Metabolism: outputs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anaerobic BB+NSA cultures, I observed super-saturated gas (“champagne” effect).</a:t>
            </a:r>
          </a:p>
          <a:p>
            <a:r>
              <a:rPr lang="en-US" dirty="0" smtClean="0"/>
              <a:t>Mass spec shows presence of N</a:t>
            </a:r>
            <a:r>
              <a:rPr lang="en-US" baseline="-25000" dirty="0" smtClean="0"/>
              <a:t>2</a:t>
            </a:r>
            <a:r>
              <a:rPr lang="en-US" dirty="0" smtClean="0"/>
              <a:t>0 in isolate cultures – 10-20 </a:t>
            </a:r>
            <a:r>
              <a:rPr lang="en-US" dirty="0" err="1" smtClean="0"/>
              <a:t>nM</a:t>
            </a:r>
            <a:r>
              <a:rPr lang="en-US" dirty="0" smtClean="0"/>
              <a:t> range.</a:t>
            </a:r>
          </a:p>
          <a:p>
            <a:pPr lvl="1"/>
            <a:r>
              <a:rPr lang="en-US" dirty="0" smtClean="0"/>
              <a:t>Suggests canonical denitrification pathway at work: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GC shows only trace methane (&lt; 1%) </a:t>
            </a:r>
          </a:p>
          <a:p>
            <a:r>
              <a:rPr lang="en-US" dirty="0" smtClean="0"/>
              <a:t>No </a:t>
            </a:r>
            <a:r>
              <a:rPr lang="en-US" i="1" dirty="0" smtClean="0"/>
              <a:t>identified</a:t>
            </a:r>
            <a:r>
              <a:rPr lang="en-US" dirty="0" smtClean="0"/>
              <a:t> peaks in HPLC.</a:t>
            </a:r>
          </a:p>
          <a:p>
            <a:r>
              <a:rPr lang="en-US" dirty="0" smtClean="0"/>
              <a:t>IC results still under analysis.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82" y="3949700"/>
            <a:ext cx="5791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71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they, taxonomically?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According to 16s sequencing, the isolates are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______________   ___________.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(Blanks hopefully to be filled in on Monday.)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982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Further work on isolates:</a:t>
            </a:r>
          </a:p>
          <a:p>
            <a:pPr lvl="1"/>
            <a:r>
              <a:rPr lang="en-US" dirty="0" smtClean="0"/>
              <a:t>Growth curves, metabolite analysis, stoichiometric examination.</a:t>
            </a:r>
          </a:p>
          <a:p>
            <a:pPr lvl="1"/>
            <a:r>
              <a:rPr lang="en-US" dirty="0" smtClean="0"/>
              <a:t>Given </a:t>
            </a:r>
            <a:r>
              <a:rPr lang="en-US" dirty="0"/>
              <a:t>fast aerobic growth, I suspect they are already a well known </a:t>
            </a:r>
            <a:r>
              <a:rPr lang="en-US" dirty="0" smtClean="0"/>
              <a:t>genus/species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These seem like pretty ideal “lab bugs”!</a:t>
            </a:r>
          </a:p>
          <a:p>
            <a:r>
              <a:rPr lang="en-US" dirty="0" smtClean="0"/>
              <a:t>Lots of “weird and interesting” from enrichments.</a:t>
            </a:r>
          </a:p>
          <a:p>
            <a:pPr lvl="1"/>
            <a:r>
              <a:rPr lang="en-US" dirty="0" smtClean="0"/>
              <a:t>A third enrichment grew more slowly in same conditions (~24-30 </a:t>
            </a:r>
            <a:r>
              <a:rPr lang="en-US" dirty="0" err="1" smtClean="0"/>
              <a:t>hrs</a:t>
            </a:r>
            <a:r>
              <a:rPr lang="en-US" dirty="0" smtClean="0"/>
              <a:t> to opacity) and exhibited different morphology (cocci). Proceed to isolation?</a:t>
            </a:r>
          </a:p>
          <a:p>
            <a:pPr lvl="1"/>
            <a:r>
              <a:rPr lang="en-US" dirty="0" smtClean="0"/>
              <a:t>I’d like to re-examine growth and behavior in thiosulfate + nitrate &amp; acetate; different color floccule, crystallization on plate.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68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goal achieved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1632867"/>
            <a:ext cx="8106753" cy="4195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strike="sngStrike" dirty="0" smtClean="0"/>
              <a:t>Isolate sulfur-oxidizing </a:t>
            </a:r>
            <a:r>
              <a:rPr lang="en-US" sz="2800" strike="sngStrike" dirty="0" err="1" smtClean="0"/>
              <a:t>denitrifiers</a:t>
            </a:r>
            <a:r>
              <a:rPr lang="en-US" sz="2800" strike="sngStrike" dirty="0" smtClean="0"/>
              <a:t> from the environment and examine for metabolic diversity, </a:t>
            </a:r>
            <a:r>
              <a:rPr lang="en-US" sz="2800" strike="sngStrike" dirty="0" err="1" smtClean="0"/>
              <a:t>esp</a:t>
            </a:r>
            <a:r>
              <a:rPr lang="en-US" sz="2800" strike="sngStrike" dirty="0" smtClean="0"/>
              <a:t> in comparison to </a:t>
            </a:r>
            <a:r>
              <a:rPr lang="en-US" sz="2800" i="1" strike="sngStrike" dirty="0" smtClean="0"/>
              <a:t>S. </a:t>
            </a:r>
            <a:r>
              <a:rPr lang="en-US" sz="2800" i="1" strike="sngStrike" dirty="0" err="1" smtClean="0"/>
              <a:t>denitrificans</a:t>
            </a:r>
            <a:r>
              <a:rPr lang="en-US" sz="2800" i="1" strike="sngStrike" dirty="0" smtClean="0"/>
              <a:t>.</a:t>
            </a:r>
          </a:p>
          <a:p>
            <a:pPr marL="0" indent="0" algn="ctr">
              <a:buNone/>
            </a:pPr>
            <a:endParaRPr lang="en-US" sz="2800" i="1" strike="sngStrike" dirty="0"/>
          </a:p>
          <a:p>
            <a:pPr marL="0" indent="0" algn="ctr">
              <a:buNone/>
            </a:pPr>
            <a:r>
              <a:rPr lang="en-US" sz="2800" dirty="0" smtClean="0"/>
              <a:t>Grow and isolate something!</a:t>
            </a:r>
          </a:p>
          <a:p>
            <a:pPr marL="0" indent="0" algn="ctr">
              <a:buNone/>
            </a:pPr>
            <a:r>
              <a:rPr lang="en-US" sz="2800" dirty="0" smtClean="0"/>
              <a:t>(Also: learn some basic environmental biogeochemistry; work with biosensors; learn to blend in with microbiologists.)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839" y="1584307"/>
            <a:ext cx="3341989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Stated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Isolate sulfur-oxidizing </a:t>
            </a:r>
            <a:r>
              <a:rPr lang="en-US" sz="2800" dirty="0" err="1" smtClean="0"/>
              <a:t>denitrifiers</a:t>
            </a:r>
            <a:r>
              <a:rPr lang="en-US" sz="2800" dirty="0" smtClean="0"/>
              <a:t> from the environment and examine for metabolic diversity, </a:t>
            </a:r>
            <a:r>
              <a:rPr lang="en-US" sz="2800" dirty="0" err="1" smtClean="0"/>
              <a:t>esp</a:t>
            </a:r>
            <a:r>
              <a:rPr lang="en-US" sz="2800" dirty="0" smtClean="0"/>
              <a:t> in comparison to </a:t>
            </a:r>
            <a:r>
              <a:rPr lang="en-US" sz="2800" i="1" dirty="0" smtClean="0"/>
              <a:t>S. </a:t>
            </a:r>
            <a:r>
              <a:rPr lang="en-US" sz="2800" i="1" dirty="0" err="1" smtClean="0"/>
              <a:t>denitrificans</a:t>
            </a:r>
            <a:r>
              <a:rPr lang="en-US" sz="2800" i="1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35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6770688" cy="4195481"/>
          </a:xfrm>
        </p:spPr>
        <p:txBody>
          <a:bodyPr>
            <a:normAutofit fontScale="92500" lnSpcReduction="10000"/>
          </a:bodyPr>
          <a:lstStyle/>
          <a:p>
            <a:r>
              <a:rPr lang="en-US" b="1" i="1" dirty="0" smtClean="0"/>
              <a:t>All</a:t>
            </a:r>
            <a:r>
              <a:rPr lang="en-US" dirty="0" smtClean="0"/>
              <a:t> the instructors and TAs have been wonderful!</a:t>
            </a:r>
          </a:p>
          <a:p>
            <a:endParaRPr lang="en-US" dirty="0" smtClean="0"/>
          </a:p>
          <a:p>
            <a:r>
              <a:rPr lang="en-US" dirty="0" smtClean="0"/>
              <a:t>Jared &amp; Dianne for letting me come!</a:t>
            </a:r>
          </a:p>
          <a:p>
            <a:endParaRPr lang="en-US" dirty="0" smtClean="0"/>
          </a:p>
          <a:p>
            <a:r>
              <a:rPr lang="en-US" dirty="0" smtClean="0"/>
              <a:t>The Moore Foundation for paying my travel, tuition, room, and board!</a:t>
            </a:r>
          </a:p>
          <a:p>
            <a:endParaRPr lang="en-US" dirty="0"/>
          </a:p>
          <a:p>
            <a:r>
              <a:rPr lang="en-US" dirty="0" smtClean="0"/>
              <a:t>The awesome students!!!!</a:t>
            </a:r>
          </a:p>
          <a:p>
            <a:pPr lvl="1"/>
            <a:r>
              <a:rPr lang="en-US" dirty="0" smtClean="0"/>
              <a:t>Please come visit me in Davis - welcome any time to work on bioinformatics &amp; genomics!</a:t>
            </a:r>
          </a:p>
          <a:p>
            <a:pPr lvl="1"/>
            <a:r>
              <a:rPr lang="en-US" dirty="0" smtClean="0"/>
              <a:t>I also run lots of bioinformatics workshops – come! </a:t>
            </a:r>
            <a:r>
              <a:rPr lang="en-US" dirty="0"/>
              <a:t>G</a:t>
            </a:r>
            <a:r>
              <a:rPr lang="en-US" dirty="0" smtClean="0"/>
              <a:t>oogle ‘dib-training’ or ask me or anyone in the group.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42" y="2052918"/>
            <a:ext cx="3146821" cy="41957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48400" y="673100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Isolates: 16-4-MP-CTB-(32 to 38)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77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media design</a:t>
            </a:r>
            <a:br>
              <a:rPr lang="en-US" dirty="0" smtClean="0"/>
            </a:br>
            <a:r>
              <a:rPr lang="en-US" sz="2400" dirty="0" smtClean="0"/>
              <a:t>(modification of Sievert </a:t>
            </a:r>
            <a:r>
              <a:rPr lang="en-US" sz="2400" i="1" dirty="0" smtClean="0"/>
              <a:t>S. </a:t>
            </a:r>
            <a:r>
              <a:rPr lang="en-US" sz="2400" i="1" dirty="0" err="1" smtClean="0"/>
              <a:t>denitrificans</a:t>
            </a:r>
            <a:r>
              <a:rPr lang="en-US" sz="2400" dirty="0"/>
              <a:t> </a:t>
            </a:r>
            <a:r>
              <a:rPr lang="en-US" sz="2400" dirty="0" smtClean="0"/>
              <a:t>media)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”BB” anaerobic media (”brackish base”) – per liter H</a:t>
            </a:r>
            <a:r>
              <a:rPr lang="en-US" baseline="-25000" dirty="0" smtClean="0"/>
              <a:t>2</a:t>
            </a:r>
            <a:r>
              <a:rPr lang="en-US" dirty="0" smtClean="0"/>
              <a:t>O,</a:t>
            </a:r>
          </a:p>
          <a:p>
            <a:r>
              <a:rPr lang="en-US" dirty="0" smtClean="0"/>
              <a:t>10.5g </a:t>
            </a:r>
            <a:r>
              <a:rPr lang="en-US" dirty="0" err="1" smtClean="0"/>
              <a:t>NaCl</a:t>
            </a:r>
            <a:endParaRPr lang="en-US" dirty="0" smtClean="0"/>
          </a:p>
          <a:p>
            <a:r>
              <a:rPr lang="en-US" dirty="0" smtClean="0"/>
              <a:t>1.7g MgCl</a:t>
            </a:r>
            <a:r>
              <a:rPr lang="en-US" baseline="-25000" dirty="0" smtClean="0"/>
              <a:t>2</a:t>
            </a:r>
            <a:r>
              <a:rPr lang="it-IT" dirty="0"/>
              <a:t>-</a:t>
            </a:r>
            <a:r>
              <a:rPr lang="it-IT" dirty="0" smtClean="0"/>
              <a:t>6H</a:t>
            </a:r>
            <a:r>
              <a:rPr lang="it-IT" baseline="-25000" dirty="0" smtClean="0"/>
              <a:t>2</a:t>
            </a:r>
            <a:r>
              <a:rPr lang="it-IT" dirty="0" smtClean="0"/>
              <a:t>0</a:t>
            </a:r>
          </a:p>
          <a:p>
            <a:r>
              <a:rPr lang="it-IT" dirty="0" smtClean="0"/>
              <a:t>0.125g </a:t>
            </a:r>
            <a:r>
              <a:rPr lang="it-IT" dirty="0" err="1" smtClean="0"/>
              <a:t>CaCl</a:t>
            </a:r>
            <a:r>
              <a:rPr lang="en-US" baseline="-25000" dirty="0" smtClean="0"/>
              <a:t>2</a:t>
            </a:r>
            <a:r>
              <a:rPr lang="it-IT" dirty="0" smtClean="0"/>
              <a:t>-2H</a:t>
            </a:r>
            <a:r>
              <a:rPr lang="it-IT" baseline="-25000" dirty="0" smtClean="0"/>
              <a:t>2</a:t>
            </a:r>
            <a:r>
              <a:rPr lang="it-IT" dirty="0" smtClean="0"/>
              <a:t>0</a:t>
            </a:r>
          </a:p>
          <a:p>
            <a:r>
              <a:rPr lang="it-IT" dirty="0" smtClean="0"/>
              <a:t>0.5g </a:t>
            </a:r>
            <a:r>
              <a:rPr lang="it-IT" dirty="0" err="1" smtClean="0"/>
              <a:t>KCl</a:t>
            </a:r>
            <a:endParaRPr lang="it-IT" dirty="0"/>
          </a:p>
          <a:p>
            <a:pPr marL="0" indent="0">
              <a:buNone/>
            </a:pPr>
            <a:r>
              <a:rPr lang="en-US" dirty="0" smtClean="0"/>
              <a:t>After autoclaving, cool with N</a:t>
            </a:r>
            <a:r>
              <a:rPr lang="en-US" baseline="-25000" dirty="0" smtClean="0"/>
              <a:t>2</a:t>
            </a:r>
            <a:r>
              <a:rPr lang="en-US" dirty="0" smtClean="0"/>
              <a:t> and then add:</a:t>
            </a:r>
          </a:p>
          <a:p>
            <a:r>
              <a:rPr lang="en-US" dirty="0" smtClean="0"/>
              <a:t>Bicarb buffer (5g NaHCO</a:t>
            </a:r>
            <a:r>
              <a:rPr lang="en-US" baseline="-25000" dirty="0" smtClean="0"/>
              <a:t>3</a:t>
            </a:r>
            <a:r>
              <a:rPr lang="en-US" dirty="0" smtClean="0"/>
              <a:t> + 0.5g KH</a:t>
            </a:r>
            <a:r>
              <a:rPr lang="en-US" baseline="-25000" dirty="0" smtClean="0"/>
              <a:t>2</a:t>
            </a:r>
            <a:r>
              <a:rPr lang="en-US" dirty="0" smtClean="0"/>
              <a:t>P0</a:t>
            </a:r>
            <a:r>
              <a:rPr lang="en-US" baseline="-25000" dirty="0" smtClean="0"/>
              <a:t>4 </a:t>
            </a:r>
            <a:r>
              <a:rPr lang="en-US" dirty="0" smtClean="0"/>
              <a:t>in 50 ml)</a:t>
            </a:r>
          </a:p>
          <a:p>
            <a:r>
              <a:rPr lang="en-US" dirty="0" smtClean="0"/>
              <a:t>1ml of 1000x trace metal solution (Jared’s Special Sauce)</a:t>
            </a:r>
          </a:p>
        </p:txBody>
      </p:sp>
    </p:spTree>
    <p:extLst>
      <p:ext uri="{BB962C8B-B14F-4D97-AF65-F5344CB8AC3E}">
        <p14:creationId xmlns:p14="http://schemas.microsoft.com/office/powerpoint/2010/main" val="1035350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media design</a:t>
            </a:r>
            <a:br>
              <a:rPr lang="en-US" dirty="0" smtClean="0"/>
            </a:br>
            <a:r>
              <a:rPr lang="en-US" dirty="0" smtClean="0"/>
              <a:t>(“</a:t>
            </a:r>
            <a:r>
              <a:rPr lang="en-US" b="1" dirty="0" smtClean="0">
                <a:solidFill>
                  <a:srgbClr val="FFFF00"/>
                </a:solidFill>
              </a:rPr>
              <a:t>C</a:t>
            </a:r>
            <a:r>
              <a:rPr lang="en-US" dirty="0" smtClean="0"/>
              <a:t>EN</a:t>
            </a:r>
            <a:r>
              <a:rPr lang="en-US" b="1" dirty="0" smtClean="0">
                <a:solidFill>
                  <a:srgbClr val="FFFF00"/>
                </a:solidFill>
              </a:rPr>
              <a:t>P</a:t>
            </a:r>
            <a:r>
              <a:rPr lang="en-US" dirty="0" smtClean="0"/>
              <a:t>S” considerations)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”BB” anaerobic media (”brackish base”) – per liter </a:t>
            </a:r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dirty="0" smtClean="0"/>
              <a:t>,</a:t>
            </a:r>
          </a:p>
          <a:p>
            <a:r>
              <a:rPr lang="en-US" dirty="0" smtClean="0"/>
              <a:t>10.5g </a:t>
            </a:r>
            <a:r>
              <a:rPr lang="en-US" dirty="0" err="1" smtClean="0"/>
              <a:t>NaCl</a:t>
            </a:r>
            <a:endParaRPr lang="en-US" dirty="0" smtClean="0"/>
          </a:p>
          <a:p>
            <a:r>
              <a:rPr lang="en-US" dirty="0" smtClean="0"/>
              <a:t>1.7g MgCl</a:t>
            </a:r>
            <a:r>
              <a:rPr lang="en-US" baseline="-25000" dirty="0" smtClean="0"/>
              <a:t>2</a:t>
            </a:r>
            <a:r>
              <a:rPr lang="it-IT" dirty="0"/>
              <a:t>-</a:t>
            </a:r>
            <a:r>
              <a:rPr lang="it-IT" dirty="0" smtClean="0"/>
              <a:t>6H</a:t>
            </a:r>
            <a:r>
              <a:rPr lang="it-IT" baseline="-25000" dirty="0" smtClean="0"/>
              <a:t>2</a:t>
            </a:r>
            <a:r>
              <a:rPr lang="it-IT" dirty="0" smtClean="0"/>
              <a:t>0</a:t>
            </a:r>
          </a:p>
          <a:p>
            <a:r>
              <a:rPr lang="it-IT" dirty="0" smtClean="0"/>
              <a:t>0.125g </a:t>
            </a:r>
            <a:r>
              <a:rPr lang="it-IT" dirty="0" err="1" smtClean="0"/>
              <a:t>CaCl</a:t>
            </a:r>
            <a:r>
              <a:rPr lang="en-US" baseline="-25000" dirty="0" smtClean="0"/>
              <a:t>2</a:t>
            </a:r>
            <a:r>
              <a:rPr lang="it-IT" dirty="0" smtClean="0"/>
              <a:t>-2H</a:t>
            </a:r>
            <a:r>
              <a:rPr lang="it-IT" baseline="-25000" dirty="0" smtClean="0"/>
              <a:t>2</a:t>
            </a:r>
            <a:r>
              <a:rPr lang="it-IT" dirty="0" smtClean="0"/>
              <a:t>0</a:t>
            </a:r>
          </a:p>
          <a:p>
            <a:r>
              <a:rPr lang="it-IT" dirty="0" smtClean="0"/>
              <a:t>0.5g </a:t>
            </a:r>
            <a:r>
              <a:rPr lang="it-IT" dirty="0" err="1" smtClean="0"/>
              <a:t>KCl</a:t>
            </a:r>
            <a:endParaRPr lang="it-IT" dirty="0"/>
          </a:p>
          <a:p>
            <a:pPr marL="0" indent="0">
              <a:buNone/>
            </a:pPr>
            <a:r>
              <a:rPr lang="en-US" dirty="0"/>
              <a:t>After autoclaving, cool with N</a:t>
            </a:r>
            <a:r>
              <a:rPr lang="en-US" baseline="-25000" dirty="0"/>
              <a:t>2</a:t>
            </a:r>
            <a:r>
              <a:rPr lang="en-US" dirty="0"/>
              <a:t> and then add: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Bicarb buffer (5g NaHCO</a:t>
            </a:r>
            <a:r>
              <a:rPr lang="en-US" b="1" baseline="-25000" dirty="0" smtClean="0">
                <a:solidFill>
                  <a:srgbClr val="FFFF00"/>
                </a:solidFill>
              </a:rPr>
              <a:t>3</a:t>
            </a:r>
            <a:r>
              <a:rPr lang="en-US" b="1" dirty="0" smtClean="0">
                <a:solidFill>
                  <a:srgbClr val="FFFF00"/>
                </a:solidFill>
              </a:rPr>
              <a:t> + 0.5g KH</a:t>
            </a:r>
            <a:r>
              <a:rPr lang="en-US" b="1" baseline="-25000" dirty="0" smtClean="0">
                <a:solidFill>
                  <a:srgbClr val="FFFF00"/>
                </a:solidFill>
              </a:rPr>
              <a:t>2</a:t>
            </a:r>
            <a:r>
              <a:rPr lang="en-US" b="1" dirty="0" smtClean="0">
                <a:solidFill>
                  <a:srgbClr val="FFFF00"/>
                </a:solidFill>
              </a:rPr>
              <a:t>P0</a:t>
            </a:r>
            <a:r>
              <a:rPr lang="en-US" b="1" baseline="-25000" dirty="0" smtClean="0">
                <a:solidFill>
                  <a:srgbClr val="FFFF00"/>
                </a:solidFill>
              </a:rPr>
              <a:t>4 </a:t>
            </a:r>
            <a:r>
              <a:rPr lang="en-US" b="1" dirty="0" smtClean="0">
                <a:solidFill>
                  <a:srgbClr val="FFFF00"/>
                </a:solidFill>
              </a:rPr>
              <a:t>in 50 ml)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1ml of 1000x trace metal solution (Jared’s Special Sauce)</a:t>
            </a:r>
          </a:p>
        </p:txBody>
      </p:sp>
    </p:spTree>
    <p:extLst>
      <p:ext uri="{BB962C8B-B14F-4D97-AF65-F5344CB8AC3E}">
        <p14:creationId xmlns:p14="http://schemas.microsoft.com/office/powerpoint/2010/main" val="165645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energy sources for selection for autotrophs: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10mM thiosulfate =&gt; sulfur oxidation, electron donor</a:t>
            </a:r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0mM potassium nitrate =&gt; nitrate reduction, electron acceptor</a:t>
            </a:r>
          </a:p>
        </p:txBody>
      </p:sp>
    </p:spTree>
    <p:extLst>
      <p:ext uri="{BB962C8B-B14F-4D97-AF65-F5344CB8AC3E}">
        <p14:creationId xmlns:p14="http://schemas.microsoft.com/office/powerpoint/2010/main" val="211812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Enrichments! Growth!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/>
          <a:stretch/>
        </p:blipFill>
        <p:spPr>
          <a:xfrm>
            <a:off x="6346296" y="4635500"/>
            <a:ext cx="3132666" cy="1879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08" t="-282" r="-738" b="-593"/>
          <a:stretch/>
        </p:blipFill>
        <p:spPr>
          <a:xfrm>
            <a:off x="5491534" y="1485900"/>
            <a:ext cx="4559300" cy="2933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4800" y="2476500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4: Trunk River sediment.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74800" y="5135126"/>
            <a:ext cx="3837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8: Sea table enrichment,</a:t>
            </a:r>
          </a:p>
          <a:p>
            <a:r>
              <a:rPr lang="en-US" dirty="0"/>
              <a:t>o</a:t>
            </a:r>
            <a:r>
              <a:rPr lang="en-US" dirty="0" smtClean="0"/>
              <a:t>riginally from Trunk River.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400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round transfers: no growth </a:t>
            </a:r>
            <a:r>
              <a:rPr lang="en-US" dirty="0" smtClean="0">
                <a:sym typeface="Wingdings"/>
              </a:rPr>
              <a:t>.</a:t>
            </a:r>
            <a:br>
              <a:rPr lang="en-US" dirty="0" smtClean="0">
                <a:sym typeface="Wingdings"/>
              </a:rPr>
            </a:br>
            <a:r>
              <a:rPr lang="en-US" sz="2400" dirty="0"/>
              <a:t>(In which Jared provides both the problem and a solution.)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Hypothesis: initial transfer of material (“really ladle it in there, son!”) brought in organic material that, combined with high thiosulfate/nitrate molarity, led to rapid growth.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Observation: vinegar smell, indicative of decomposing acetate.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Proposal: “perhaps you will get growth if you spike in acetate”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51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Result: acetate-dependent growth!</a:t>
            </a:r>
            <a:br>
              <a:rPr lang="en-US" dirty="0" smtClean="0"/>
            </a:br>
            <a:r>
              <a:rPr lang="en-US" sz="2800" dirty="0" smtClean="0"/>
              <a:t>(Heterotrophs are better than nothing, I guess.)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Addition of 10 </a:t>
            </a:r>
            <a:r>
              <a:rPr lang="en-US" dirty="0" err="1" smtClean="0"/>
              <a:t>mM</a:t>
            </a:r>
            <a:r>
              <a:rPr lang="en-US" dirty="0" smtClean="0"/>
              <a:t> </a:t>
            </a:r>
            <a:r>
              <a:rPr lang="en-US" dirty="0" err="1" smtClean="0"/>
              <a:t>NaOAc</a:t>
            </a:r>
            <a:r>
              <a:rPr lang="en-US" dirty="0" smtClean="0"/>
              <a:t> to first-stage transfers led to rapid growth (14-20 </a:t>
            </a:r>
            <a:r>
              <a:rPr lang="en-US" dirty="0" err="1" smtClean="0"/>
              <a:t>hrs</a:t>
            </a:r>
            <a:r>
              <a:rPr lang="en-US" dirty="0"/>
              <a:t> </a:t>
            </a:r>
            <a:r>
              <a:rPr lang="en-US" dirty="0" smtClean="0"/>
              <a:t>to opacity, at 30 </a:t>
            </a:r>
            <a:r>
              <a:rPr lang="en-US" dirty="0" err="1" smtClean="0"/>
              <a:t>deg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US" dirty="0" smtClean="0"/>
              <a:t>Two successive transfers (1ml into ~40ml) into BB+NSA (</a:t>
            </a:r>
            <a:r>
              <a:rPr lang="en-US" dirty="0" err="1" smtClean="0"/>
              <a:t>BB+nitrate</a:t>
            </a:r>
            <a:r>
              <a:rPr lang="en-US" dirty="0" smtClean="0"/>
              <a:t>/thiosulfate/acetate) also grew.</a:t>
            </a:r>
          </a:p>
          <a:p>
            <a:endParaRPr lang="en-US" dirty="0"/>
          </a:p>
          <a:p>
            <a:r>
              <a:rPr lang="en-US" dirty="0" smtClean="0"/>
              <a:t>Yay!</a:t>
            </a:r>
          </a:p>
          <a:p>
            <a:endParaRPr lang="en-US" dirty="0"/>
          </a:p>
          <a:p>
            <a:r>
              <a:rPr lang="en-US" dirty="0" smtClean="0"/>
              <a:t>What do they require?</a:t>
            </a:r>
          </a:p>
        </p:txBody>
      </p:sp>
    </p:spTree>
    <p:extLst>
      <p:ext uri="{BB962C8B-B14F-4D97-AF65-F5344CB8AC3E}">
        <p14:creationId xmlns:p14="http://schemas.microsoft.com/office/powerpoint/2010/main" val="1996830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diagnosis:</a:t>
            </a:r>
            <a:br>
              <a:rPr lang="en-US" dirty="0" smtClean="0"/>
            </a:br>
            <a:r>
              <a:rPr lang="en-US" sz="2400" dirty="0" smtClean="0"/>
              <a:t>What do these enrichments eat?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" b="9887"/>
          <a:stretch/>
        </p:blipFill>
        <p:spPr>
          <a:xfrm rot="16200000">
            <a:off x="1418604" y="1488747"/>
            <a:ext cx="4617698" cy="53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00" y="117830"/>
            <a:ext cx="4457700" cy="2326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89800" y="3035300"/>
            <a:ext cx="4241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Try: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 energy source (0)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Thiosulfate and acetate (SA)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Nitrate and acetate (NA)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Acetate alone (A)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r>
              <a:rPr lang="en-US" dirty="0" smtClean="0"/>
              <a:t>Strong prior that 0 and A would not grow.</a:t>
            </a:r>
          </a:p>
          <a:p>
            <a:endParaRPr lang="en-US" dirty="0"/>
          </a:p>
          <a:p>
            <a:r>
              <a:rPr lang="en-US" dirty="0" smtClean="0"/>
              <a:t>Result: nitrate and acetate are both necessary and sufficient for growth in BB media.</a:t>
            </a:r>
          </a:p>
        </p:txBody>
      </p:sp>
    </p:spTree>
    <p:extLst>
      <p:ext uri="{BB962C8B-B14F-4D97-AF65-F5344CB8AC3E}">
        <p14:creationId xmlns:p14="http://schemas.microsoft.com/office/powerpoint/2010/main" val="268068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231</TotalTime>
  <Words>988</Words>
  <Application>Microsoft Macintosh PowerPoint</Application>
  <PresentationFormat>Widescreen</PresentationFormat>
  <Paragraphs>137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Century Gothic</vt:lpstr>
      <vt:lpstr>Wingdings</vt:lpstr>
      <vt:lpstr>Wingdings 3</vt:lpstr>
      <vt:lpstr>Arial</vt:lpstr>
      <vt:lpstr>Ion</vt:lpstr>
      <vt:lpstr>A tale of two enrichments</vt:lpstr>
      <vt:lpstr>Stated goal</vt:lpstr>
      <vt:lpstr>Base media design (modification of Sievert S. denitrificans media)</vt:lpstr>
      <vt:lpstr>Base media design (“CENPS” considerations)</vt:lpstr>
      <vt:lpstr>Initial energy sources for selection for autotrophs:</vt:lpstr>
      <vt:lpstr>Enrichments! Growth!</vt:lpstr>
      <vt:lpstr>First round transfers: no growth . (In which Jared provides both the problem and a solution.) </vt:lpstr>
      <vt:lpstr>Result: acetate-dependent growth! (Heterotrophs are better than nothing, I guess.)</vt:lpstr>
      <vt:lpstr>Differential diagnosis: What do these enrichments eat?</vt:lpstr>
      <vt:lpstr>Next step: can we isolate? I now have nitrate-dependent heterotrophs, not sulfur-oxidizing autotrophs. Oh well. Something’s growing! Onward!</vt:lpstr>
      <vt:lpstr>Next step: can we isolate? </vt:lpstr>
      <vt:lpstr>Next step: can we isolate? </vt:lpstr>
      <vt:lpstr>The story so far:</vt:lpstr>
      <vt:lpstr>What do they look like?</vt:lpstr>
      <vt:lpstr>Video!</vt:lpstr>
      <vt:lpstr>Metabolism: outputs</vt:lpstr>
      <vt:lpstr>What are they, taxonomically?</vt:lpstr>
      <vt:lpstr>Next steps</vt:lpstr>
      <vt:lpstr>Actual goal achieved</vt:lpstr>
      <vt:lpstr>Thank you!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Titus Brown</dc:creator>
  <cp:lastModifiedBy>Titus Brown</cp:lastModifiedBy>
  <cp:revision>25</cp:revision>
  <dcterms:created xsi:type="dcterms:W3CDTF">2016-08-14T14:20:24Z</dcterms:created>
  <dcterms:modified xsi:type="dcterms:W3CDTF">2016-08-14T18:11:36Z</dcterms:modified>
</cp:coreProperties>
</file>